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300">
                <a:solidFill>
                  <a:schemeClr val="dk1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Relationship Id="rId4" Type="http://schemas.openxmlformats.org/officeDocument/2006/relationships/image" Target="../media/image02.jpg"/><Relationship Id="rId5" Type="http://schemas.openxmlformats.org/officeDocument/2006/relationships/image" Target="../media/image0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Relationship Id="rId5" Type="http://schemas.openxmlformats.org/officeDocument/2006/relationships/hyperlink" Target="https://getcomposer.org/installer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Relationship Id="rId5" Type="http://schemas.openxmlformats.org/officeDocument/2006/relationships/image" Target="../media/image0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Relationship Id="rId4" Type="http://schemas.openxmlformats.org/officeDocument/2006/relationships/hyperlink" Target="https://getcomposer.org/" TargetMode="External"/><Relationship Id="rId5" Type="http://schemas.openxmlformats.org/officeDocument/2006/relationships/hyperlink" Target="https://packagist.org/" TargetMode="External"/><Relationship Id="rId6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ctrTitle"/>
          </p:nvPr>
        </p:nvSpPr>
        <p:spPr>
          <a:xfrm>
            <a:off x="610925" y="1336649"/>
            <a:ext cx="7772400" cy="1881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pt-BR">
                <a:solidFill>
                  <a:srgbClr val="434343"/>
                </a:solidFill>
              </a:rPr>
              <a:t>Desenvolvimento WEB com PHP - Avançado</a:t>
            </a:r>
          </a:p>
        </p:txBody>
      </p:sp>
      <p:pic>
        <p:nvPicPr>
          <p:cNvPr descr="logo.png" id="35" name="Shape 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7700" y="113275"/>
            <a:ext cx="2250875" cy="639449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Shape 36"/>
          <p:cNvSpPr txBox="1"/>
          <p:nvPr/>
        </p:nvSpPr>
        <p:spPr>
          <a:xfrm>
            <a:off x="3069000" y="3710600"/>
            <a:ext cx="2085300" cy="54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pt-BR" sz="2400">
                <a:solidFill>
                  <a:srgbClr val="434343"/>
                </a:solidFill>
              </a:rPr>
              <a:t>Loja Virtual</a:t>
            </a:r>
          </a:p>
          <a:p>
            <a:pPr lvl="0" algn="l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434343"/>
              </a:solidFill>
            </a:endParaRPr>
          </a:p>
        </p:txBody>
      </p:sp>
      <p:pic>
        <p:nvPicPr>
          <p:cNvPr descr="php-elephant.png" id="37" name="Shape 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60550" y="2810850"/>
            <a:ext cx="3468025" cy="2263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.png" id="42" name="Shape 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7700" y="113275"/>
            <a:ext cx="2250875" cy="639449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Shape 43"/>
          <p:cNvSpPr txBox="1"/>
          <p:nvPr/>
        </p:nvSpPr>
        <p:spPr>
          <a:xfrm>
            <a:off x="2189000" y="1573850"/>
            <a:ext cx="5235000" cy="24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666666"/>
              </a:buClr>
              <a:buAutoNum type="arabicPeriod"/>
            </a:pPr>
            <a:r>
              <a:rPr b="1" lang="pt-BR">
                <a:solidFill>
                  <a:srgbClr val="666666"/>
                </a:solidFill>
              </a:rPr>
              <a:t>Diagrama ER</a:t>
            </a:r>
            <a:r>
              <a:rPr b="1" lang="pt-BR">
                <a:solidFill>
                  <a:srgbClr val="666666"/>
                </a:solidFill>
              </a:rPr>
              <a:t>;</a:t>
            </a:r>
          </a:p>
          <a:p>
            <a:pPr indent="-228600" lvl="0" marL="457200" rtl="0">
              <a:spcBef>
                <a:spcPts val="0"/>
              </a:spcBef>
              <a:buClr>
                <a:srgbClr val="666666"/>
              </a:buClr>
              <a:buAutoNum type="arabicPeriod"/>
            </a:pPr>
            <a:r>
              <a:rPr b="1" lang="pt-BR">
                <a:solidFill>
                  <a:srgbClr val="666666"/>
                </a:solidFill>
              </a:rPr>
              <a:t>Diagrama de Classes;</a:t>
            </a:r>
          </a:p>
          <a:p>
            <a:pPr indent="-228600" lvl="0" marL="457200" rtl="0">
              <a:spcBef>
                <a:spcPts val="0"/>
              </a:spcBef>
              <a:buClr>
                <a:srgbClr val="666666"/>
              </a:buClr>
              <a:buAutoNum type="arabicPeriod"/>
            </a:pPr>
            <a:r>
              <a:rPr b="1" lang="pt-BR">
                <a:solidFill>
                  <a:srgbClr val="666666"/>
                </a:solidFill>
              </a:rPr>
              <a:t>Composer;</a:t>
            </a:r>
          </a:p>
          <a:p>
            <a:pPr indent="-228600" lvl="0" marL="457200" rtl="0">
              <a:spcBef>
                <a:spcPts val="0"/>
              </a:spcBef>
              <a:buClr>
                <a:srgbClr val="666666"/>
              </a:buClr>
              <a:buAutoNum type="arabicPeriod"/>
            </a:pPr>
            <a:r>
              <a:rPr b="1" lang="pt-BR">
                <a:solidFill>
                  <a:srgbClr val="666666"/>
                </a:solidFill>
              </a:rPr>
              <a:t>MySQL;</a:t>
            </a:r>
          </a:p>
          <a:p>
            <a:pPr indent="-228600" lvl="0" marL="457200" rtl="0">
              <a:spcBef>
                <a:spcPts val="0"/>
              </a:spcBef>
              <a:buClr>
                <a:srgbClr val="666666"/>
              </a:buClr>
              <a:buAutoNum type="arabicPeriod"/>
            </a:pPr>
            <a:r>
              <a:rPr b="1" lang="pt-BR">
                <a:solidFill>
                  <a:srgbClr val="666666"/>
                </a:solidFill>
              </a:rPr>
              <a:t>POO;</a:t>
            </a:r>
          </a:p>
          <a:p>
            <a:pPr indent="-228600" lvl="0" marL="457200" rtl="0">
              <a:spcBef>
                <a:spcPts val="0"/>
              </a:spcBef>
              <a:buClr>
                <a:srgbClr val="666666"/>
              </a:buClr>
              <a:buAutoNum type="arabicPeriod"/>
            </a:pPr>
            <a:r>
              <a:rPr b="1" lang="pt-BR">
                <a:solidFill>
                  <a:srgbClr val="666666"/>
                </a:solidFill>
              </a:rPr>
              <a:t>PDO;</a:t>
            </a:r>
          </a:p>
          <a:p>
            <a:pPr indent="-228600" lvl="0" marL="457200" rtl="0">
              <a:spcBef>
                <a:spcPts val="0"/>
              </a:spcBef>
              <a:buClr>
                <a:srgbClr val="666666"/>
              </a:buClr>
              <a:buAutoNum type="arabicPeriod"/>
            </a:pPr>
            <a:r>
              <a:rPr b="1" lang="pt-BR">
                <a:solidFill>
                  <a:srgbClr val="666666"/>
                </a:solidFill>
              </a:rPr>
              <a:t>HTML5 &amp; CSS3;</a:t>
            </a:r>
          </a:p>
          <a:p>
            <a:pPr indent="-228600" lvl="0" marL="457200" rtl="0">
              <a:spcBef>
                <a:spcPts val="0"/>
              </a:spcBef>
              <a:buClr>
                <a:srgbClr val="666666"/>
              </a:buClr>
              <a:buAutoNum type="arabicPeriod"/>
            </a:pPr>
            <a:r>
              <a:rPr b="1" lang="pt-BR">
                <a:solidFill>
                  <a:srgbClr val="666666"/>
                </a:solidFill>
              </a:rPr>
              <a:t>Bootstrap.</a:t>
            </a:r>
          </a:p>
        </p:txBody>
      </p:sp>
      <p:pic>
        <p:nvPicPr>
          <p:cNvPr descr="agenda.jpg" id="44" name="Shape 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301" y="0"/>
            <a:ext cx="1902174" cy="183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p-elephant.png" id="45" name="Shape 4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45750" y="4139950"/>
            <a:ext cx="1382824" cy="90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.png" id="50" name="Shape 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7700" y="113275"/>
            <a:ext cx="2250875" cy="639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p-elephant.png" id="51" name="Shape 5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45750" y="4139950"/>
            <a:ext cx="1382824" cy="902675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 txBox="1"/>
          <p:nvPr/>
        </p:nvSpPr>
        <p:spPr>
          <a:xfrm>
            <a:off x="618400" y="113275"/>
            <a:ext cx="61593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400">
                <a:solidFill>
                  <a:srgbClr val="222222"/>
                </a:solidFill>
              </a:rPr>
              <a:t>INSTALANDO O </a:t>
            </a:r>
            <a:r>
              <a:rPr lang="pt-BR" sz="3400">
                <a:solidFill>
                  <a:srgbClr val="F68E20"/>
                </a:solidFill>
              </a:rPr>
              <a:t>COMPOSER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x="618400" y="1068525"/>
            <a:ext cx="8171400" cy="30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pt-BR"/>
              <a:t>Abra o arquivo </a:t>
            </a:r>
            <a:r>
              <a:rPr i="1" lang="pt-BR"/>
              <a:t>php.ini</a:t>
            </a:r>
            <a:r>
              <a:rPr lang="pt-BR"/>
              <a:t>;</a:t>
            </a:r>
          </a:p>
          <a:p>
            <a:pPr indent="-228600" lvl="1" marL="914400" rtl="0">
              <a:spcBef>
                <a:spcPts val="0"/>
              </a:spcBef>
              <a:buAutoNum type="arabicPeriod"/>
            </a:pPr>
            <a:r>
              <a:rPr lang="pt-BR"/>
              <a:t>descomente a linha: </a:t>
            </a:r>
            <a:r>
              <a:rPr lang="pt-BR" sz="1000">
                <a:solidFill>
                  <a:srgbClr val="F8F8F2"/>
                </a:solidFill>
                <a:highlight>
                  <a:srgbClr val="23241F"/>
                </a:highlight>
                <a:latin typeface="Consolas"/>
                <a:ea typeface="Consolas"/>
                <a:cs typeface="Consolas"/>
                <a:sym typeface="Consolas"/>
              </a:rPr>
              <a:t>extension=php_openssl.dll;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pt-BR"/>
              <a:t>Acesse o diretório de instalação do php (</a:t>
            </a:r>
            <a:r>
              <a:rPr b="1" lang="pt-BR"/>
              <a:t>c:/xampp/php)</a:t>
            </a:r>
            <a:r>
              <a:rPr lang="pt-BR"/>
              <a:t>;</a:t>
            </a:r>
          </a:p>
          <a:p>
            <a:pPr indent="-228600" lvl="1" marL="914400" rtl="0">
              <a:spcBef>
                <a:spcPts val="0"/>
              </a:spcBef>
              <a:buAutoNum type="arabicPeriod"/>
            </a:pPr>
            <a:r>
              <a:rPr lang="pt-BR"/>
              <a:t>digite a linha: </a:t>
            </a:r>
            <a:r>
              <a:rPr lang="pt-BR" sz="1000">
                <a:solidFill>
                  <a:srgbClr val="F8F8F2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rPr>
              <a:t>php -r </a:t>
            </a:r>
            <a:r>
              <a:rPr lang="pt-BR" sz="1000">
                <a:solidFill>
                  <a:srgbClr val="E6DB74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rPr>
              <a:t>"eval('?&gt;'.file_get_contents('</a:t>
            </a:r>
            <a:r>
              <a:rPr lang="pt-BR" sz="1000" u="sng">
                <a:solidFill>
                  <a:schemeClr val="hlink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  <a:hlinkClick r:id="rId5"/>
              </a:rPr>
              <a:t>https://getcomposer.org/installer</a:t>
            </a:r>
            <a:r>
              <a:rPr lang="pt-BR" sz="1000">
                <a:solidFill>
                  <a:srgbClr val="E6DB74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rPr>
              <a:t>'));"</a:t>
            </a:r>
            <a:r>
              <a:rPr lang="pt-BR"/>
              <a:t>;</a:t>
            </a:r>
          </a:p>
          <a:p>
            <a:pPr indent="-228600" lvl="1" marL="914400" rtl="0">
              <a:spcBef>
                <a:spcPts val="0"/>
              </a:spcBef>
              <a:buAutoNum type="arabicPeriod"/>
            </a:pPr>
            <a:r>
              <a:rPr lang="pt-BR"/>
              <a:t>digite a linha:</a:t>
            </a:r>
            <a:r>
              <a:rPr lang="pt-BR">
                <a:highlight>
                  <a:srgbClr val="000000"/>
                </a:highlight>
              </a:rPr>
              <a:t> </a:t>
            </a:r>
            <a:r>
              <a:rPr lang="pt-BR" sz="1000">
                <a:solidFill>
                  <a:srgbClr val="E6DB74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rPr>
              <a:t>echo</a:t>
            </a:r>
            <a:r>
              <a:rPr lang="pt-BR" sz="1000">
                <a:solidFill>
                  <a:srgbClr val="F8F8F2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rPr>
              <a:t> @php </a:t>
            </a:r>
            <a:r>
              <a:rPr lang="pt-BR" sz="1000">
                <a:solidFill>
                  <a:srgbClr val="E6DB74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rPr>
              <a:t>"%~dp0composer.phar"</a:t>
            </a:r>
            <a:r>
              <a:rPr lang="pt-BR" sz="1000">
                <a:solidFill>
                  <a:srgbClr val="F8F8F2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rPr>
              <a:t> %*&gt;composer.bat</a:t>
            </a:r>
            <a:r>
              <a:rPr lang="pt-BR"/>
              <a:t>;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Acesse: Sistema-&gt;Configurações Avançadas-&gt;Variáveis de ambientes e procure por PATH e ao final adicione: </a:t>
            </a:r>
            <a:r>
              <a:rPr lang="pt-BR" sz="1000">
                <a:solidFill>
                  <a:srgbClr val="F8F8F2"/>
                </a:solidFill>
                <a:highlight>
                  <a:srgbClr val="23241F"/>
                </a:highlight>
                <a:latin typeface="Consolas"/>
                <a:ea typeface="Consolas"/>
                <a:cs typeface="Consolas"/>
                <a:sym typeface="Consolas"/>
              </a:rPr>
              <a:t>;c:/xampp/php</a:t>
            </a:r>
          </a:p>
          <a:p>
            <a:pPr indent="-292100" lvl="0" marL="457200" rtl="0">
              <a:spcBef>
                <a:spcPts val="0"/>
              </a:spcBef>
              <a:buClr>
                <a:srgbClr val="FFFFFF"/>
              </a:buClr>
              <a:buFont typeface="Consolas"/>
              <a:buAutoNum type="arabicPeriod"/>
            </a:pPr>
            <a:r>
              <a:t/>
            </a:r>
            <a:endParaRPr sz="10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.png"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7700" y="113275"/>
            <a:ext cx="2250875" cy="639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p-elephant.png"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45750" y="4139950"/>
            <a:ext cx="1382824" cy="90267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Shape 60"/>
          <p:cNvSpPr txBox="1"/>
          <p:nvPr/>
        </p:nvSpPr>
        <p:spPr>
          <a:xfrm>
            <a:off x="470500" y="181775"/>
            <a:ext cx="61593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3600">
                <a:solidFill>
                  <a:srgbClr val="4E443C"/>
                </a:solidFill>
              </a:rPr>
              <a:t>Configurando o </a:t>
            </a:r>
            <a:r>
              <a:rPr lang="pt-BR" sz="3600">
                <a:solidFill>
                  <a:srgbClr val="F68E20"/>
                </a:solidFill>
              </a:rPr>
              <a:t>Netbeans</a:t>
            </a:r>
          </a:p>
        </p:txBody>
      </p:sp>
      <p:pic>
        <p:nvPicPr>
          <p:cNvPr descr="07-options-netbeans-1024x523.png" id="61" name="Shape 6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0500" y="1136623"/>
            <a:ext cx="7175249" cy="3664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.png"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7700" y="113275"/>
            <a:ext cx="2250875" cy="63945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 txBox="1"/>
          <p:nvPr/>
        </p:nvSpPr>
        <p:spPr>
          <a:xfrm>
            <a:off x="2189000" y="1573850"/>
            <a:ext cx="5235000" cy="24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666666"/>
              </a:buClr>
              <a:buAutoNum type="arabicPeriod"/>
            </a:pPr>
            <a:r>
              <a:rPr b="1" lang="pt-BR" u="sng">
                <a:solidFill>
                  <a:schemeClr val="hlink"/>
                </a:solidFill>
                <a:hlinkClick r:id="rId4"/>
              </a:rPr>
              <a:t>Composer</a:t>
            </a:r>
          </a:p>
          <a:p>
            <a:pPr indent="-228600" lvl="0" marL="457200" rtl="0">
              <a:spcBef>
                <a:spcPts val="0"/>
              </a:spcBef>
              <a:buClr>
                <a:srgbClr val="666666"/>
              </a:buClr>
              <a:buAutoNum type="arabicPeriod"/>
            </a:pPr>
            <a:r>
              <a:rPr b="1" lang="pt-BR" u="sng">
                <a:solidFill>
                  <a:schemeClr val="hlink"/>
                </a:solidFill>
                <a:hlinkClick r:id="rId5"/>
              </a:rPr>
              <a:t>Packagist</a:t>
            </a:r>
          </a:p>
        </p:txBody>
      </p:sp>
      <p:pic>
        <p:nvPicPr>
          <p:cNvPr descr="php-elephant.png" id="68" name="Shape 6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45750" y="4139950"/>
            <a:ext cx="1382824" cy="90267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 txBox="1"/>
          <p:nvPr/>
        </p:nvSpPr>
        <p:spPr>
          <a:xfrm>
            <a:off x="618400" y="192475"/>
            <a:ext cx="61593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3000">
                <a:solidFill>
                  <a:srgbClr val="4E443C"/>
                </a:solidFill>
              </a:rPr>
              <a:t>Links </a:t>
            </a:r>
            <a:r>
              <a:rPr lang="pt-BR" sz="3000">
                <a:solidFill>
                  <a:srgbClr val="F68E20"/>
                </a:solidFill>
              </a:rPr>
              <a:t>Úteis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